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111" d="100"/>
          <a:sy n="111" d="100"/>
        </p:scale>
        <p:origin x="2064"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49176811"/>
              </p:ext>
            </p:extLst>
          </p:nvPr>
        </p:nvGraphicFramePr>
        <p:xfrm>
          <a:off x="344489" y="2511207"/>
          <a:ext cx="4608512" cy="2006918"/>
        </p:xfrm>
        <a:graphic>
          <a:graphicData uri="http://schemas.openxmlformats.org/drawingml/2006/table">
            <a:tbl>
              <a:tblPr/>
              <a:tblGrid>
                <a:gridCol w="4608512">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7993" y="125303"/>
            <a:ext cx="4820112"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маусымға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a:t>
            </a:r>
            <a:r>
              <a:rPr lang="ru-RU" altLang="ru-RU" sz="1200" b="1" dirty="0" smtClean="0">
                <a:solidFill>
                  <a:srgbClr val="000000"/>
                </a:solidFill>
                <a:latin typeface="Times New Roman" pitchFamily="18" charset="0"/>
                <a:cs typeface="Times New Roman" pitchFamily="18" charset="0"/>
              </a:rPr>
              <a:t>04 </a:t>
            </a:r>
            <a:r>
              <a:rPr lang="ru-RU" altLang="ru-RU" sz="1200" b="1" dirty="0" err="1" smtClean="0">
                <a:solidFill>
                  <a:srgbClr val="000000"/>
                </a:solidFill>
                <a:latin typeface="Times New Roman" pitchFamily="18" charset="0"/>
                <a:cs typeface="Times New Roman"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05 </a:t>
            </a:r>
            <a:r>
              <a:rPr lang="kk-KZ" sz="1200" b="1" dirty="0" smtClean="0">
                <a:latin typeface="Times New Roman" panose="02020603050405020304" pitchFamily="18" charset="0"/>
                <a:cs typeface="Times New Roman" panose="02020603050405020304" pitchFamily="18" charset="0"/>
              </a:rPr>
              <a:t>маусым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itchFamily="18" charset="0"/>
                <a:ea typeface="Times New Roman" panose="02020603050405020304" pitchFamily="18" charset="0"/>
                <a:cs typeface="Times New Roman" pitchFamily="18" charset="0"/>
                <a:sym typeface="+mn-ea"/>
              </a:rPr>
              <a:t>Көшпелі б</a:t>
            </a:r>
            <a:r>
              <a:rPr lang="kk-KZ" sz="1200" kern="14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кей уақыттарда жаңбыр,</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найзағай болады. Солтүстік-батыстан жел соғады,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5-10, күндіз екпіні </a:t>
            </a:r>
            <a:r>
              <a:rPr lang="kk-KZ" sz="1200" kern="1400" dirty="0" smtClean="0">
                <a:solidFill>
                  <a:srgbClr val="000000"/>
                </a:solidFill>
                <a:latin typeface="Times New Roman" panose="02020603050405020304" pitchFamily="18" charset="0"/>
                <a:ea typeface="Times New Roman" panose="02020603050405020304" pitchFamily="18" charset="0"/>
              </a:rPr>
              <a:t>15 </a:t>
            </a:r>
            <a:r>
              <a:rPr lang="kk-KZ" sz="1200" kern="1400" dirty="0" smtClean="0">
                <a:solidFill>
                  <a:srgbClr val="000000"/>
                </a:solidFill>
                <a:latin typeface="Times New Roman" panose="02020603050405020304" pitchFamily="18" charset="0"/>
                <a:ea typeface="Times New Roman" panose="02020603050405020304" pitchFamily="18" charset="0"/>
              </a:rPr>
              <a:t>м/с. Ауа </a:t>
            </a:r>
            <a:r>
              <a:rPr lang="kk-KZ" sz="1200" kern="1400" dirty="0">
                <a:solidFill>
                  <a:srgbClr val="000000"/>
                </a:solidFill>
                <a:latin typeface="Times New Roman" panose="02020603050405020304" pitchFamily="18" charset="0"/>
                <a:ea typeface="Times New Roman" panose="02020603050405020304" pitchFamily="18" charset="0"/>
              </a:rPr>
              <a:t>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11-13,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20</a:t>
            </a:r>
            <a:r>
              <a:rPr lang="kk-KZ" sz="1200" kern="1400" dirty="0" smtClean="0">
                <a:solidFill>
                  <a:srgbClr val="000000"/>
                </a:solidFill>
                <a:latin typeface="Times New Roman" panose="02020603050405020304" pitchFamily="18" charset="0"/>
                <a:ea typeface="Times New Roman" panose="02020603050405020304" pitchFamily="18" charset="0"/>
              </a:rPr>
              <a:t>-22 </a:t>
            </a:r>
            <a:r>
              <a:rPr lang="kk-KZ" sz="1200" kern="1400" dirty="0" smtClean="0">
                <a:solidFill>
                  <a:srgbClr val="000000"/>
                </a:solidFill>
                <a:latin typeface="Times New Roman" panose="02020603050405020304" pitchFamily="18" charset="0"/>
                <a:ea typeface="Times New Roman" panose="02020603050405020304" pitchFamily="18" charset="0"/>
              </a:rPr>
              <a:t>градус </a:t>
            </a:r>
            <a:r>
              <a:rPr lang="kk-KZ" sz="1200" kern="1400" dirty="0">
                <a:solidFill>
                  <a:srgbClr val="000000"/>
                </a:solidFill>
                <a:latin typeface="Times New Roman" panose="02020603050405020304" pitchFamily="18" charset="0"/>
                <a:ea typeface="Times New Roman" panose="02020603050405020304" pitchFamily="18" charset="0"/>
              </a:rPr>
              <a:t>жылы 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endParaRPr lang="kk-KZ" altLang="ru-RU" sz="1200" b="1" dirty="0" smtClean="0">
              <a:latin typeface="Times New Roman" panose="02020603050405020304" pitchFamily="18" charset="0"/>
              <a:cs typeface="Times New Roman" panose="02020603050405020304" pitchFamily="18" charset="0"/>
              <a:sym typeface="+mn-ea"/>
            </a:endParaRPr>
          </a:p>
          <a:p>
            <a:pPr algn="ctr"/>
            <a:endParaRPr lang="kk-KZ" altLang="ru-RU" sz="1200" b="1" dirty="0" smtClean="0">
              <a:latin typeface="Times New Roman" panose="02020603050405020304" pitchFamily="18" charset="0"/>
              <a:cs typeface="Times New Roman" panose="02020603050405020304" pitchFamily="18" charset="0"/>
              <a:sym typeface="+mn-ea"/>
            </a:endParaRPr>
          </a:p>
          <a:p>
            <a:pPr algn="ctr"/>
            <a:r>
              <a:rPr lang="kk-KZ" altLang="ru-RU" sz="1200" b="1" dirty="0" smtClean="0">
                <a:latin typeface="Times New Roman" panose="02020603050405020304" pitchFamily="18" charset="0"/>
                <a:cs typeface="Times New Roman" panose="02020603050405020304" pitchFamily="18" charset="0"/>
                <a:sym typeface="+mn-ea"/>
              </a:rPr>
              <a:t>06 </a:t>
            </a:r>
            <a:r>
              <a:rPr lang="kk-KZ" altLang="ru-RU" sz="1200" b="1" dirty="0" smtClean="0">
                <a:latin typeface="Times New Roman" panose="02020603050405020304" pitchFamily="18" charset="0"/>
                <a:cs typeface="Times New Roman" panose="02020603050405020304" pitchFamily="18" charset="0"/>
                <a:sym typeface="+mn-ea"/>
              </a:rPr>
              <a:t>маусымға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a:t>
            </a:r>
            <a:r>
              <a:rPr lang="ru-RU" sz="1200" b="1" dirty="0" smtClean="0">
                <a:latin typeface="Times New Roman" panose="02020603050405020304" pitchFamily="18" charset="0"/>
                <a:cs typeface="Times New Roman" panose="02020603050405020304" pitchFamily="18" charset="0"/>
              </a:rPr>
              <a:t>05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ru-RU" sz="1200" dirty="0" err="1" smtClean="0">
                <a:solidFill>
                  <a:srgbClr val="000000"/>
                </a:solidFill>
                <a:latin typeface="Times New Roman" pitchFamily="18" charset="0"/>
                <a:cs typeface="Times New Roman" pitchFamily="18" charset="0"/>
                <a:sym typeface="+mn-ea"/>
              </a:rPr>
              <a:t>Көшпелі</a:t>
            </a:r>
            <a:r>
              <a:rPr lang="ru-RU" sz="1200" dirty="0" smtClean="0">
                <a:solidFill>
                  <a:srgbClr val="000000"/>
                </a:solidFill>
                <a:latin typeface="Times New Roman" pitchFamily="18" charset="0"/>
                <a:cs typeface="Times New Roman" pitchFamily="18" charset="0"/>
                <a:sym typeface="+mn-ea"/>
              </a:rPr>
              <a:t> </a:t>
            </a:r>
            <a:r>
              <a:rPr lang="ru-RU" sz="1200" dirty="0" err="1" smtClean="0">
                <a:solidFill>
                  <a:srgbClr val="000000"/>
                </a:solidFill>
                <a:latin typeface="Times New Roman" pitchFamily="18" charset="0"/>
                <a:cs typeface="Times New Roman" pitchFamily="18" charset="0"/>
                <a:sym typeface="+mn-ea"/>
              </a:rPr>
              <a:t>б</a:t>
            </a:r>
            <a:r>
              <a:rPr lang="ru-RU" sz="1200" dirty="0" err="1" smtClean="0">
                <a:solidFill>
                  <a:srgbClr val="000000"/>
                </a:solidFill>
                <a:latin typeface="Times New Roman" pitchFamily="18" charset="0"/>
                <a:cs typeface="Times New Roman" pitchFamily="18" charset="0"/>
                <a:sym typeface="+mn-ea"/>
              </a:rPr>
              <a:t>ұлтты</a:t>
            </a:r>
            <a:r>
              <a:rPr lang="kk-KZ" sz="1200" dirty="0" smtClean="0">
                <a:latin typeface="Times New Roman" panose="02020603050405020304" pitchFamily="18" charset="0"/>
                <a:cs typeface="Times New Roman" panose="02020603050405020304" pitchFamily="18" charset="0"/>
                <a:sym typeface="+mn-ea"/>
              </a:rPr>
              <a:t>, </a:t>
            </a:r>
            <a:r>
              <a:rPr lang="kk-KZ" sz="1200" dirty="0" smtClean="0">
                <a:latin typeface="Times New Roman" panose="02020603050405020304" pitchFamily="18" charset="0"/>
                <a:cs typeface="Times New Roman" panose="02020603050405020304" pitchFamily="18" charset="0"/>
                <a:sym typeface="+mn-ea"/>
              </a:rPr>
              <a:t>жауын-шашынсыз. </a:t>
            </a:r>
            <a:r>
              <a:rPr lang="kk-KZ" sz="1200" dirty="0" smtClean="0">
                <a:latin typeface="Times New Roman" panose="02020603050405020304" pitchFamily="18" charset="0"/>
                <a:cs typeface="Times New Roman" panose="02020603050405020304" pitchFamily="18" charset="0"/>
                <a:sym typeface="+mn-ea"/>
              </a:rPr>
              <a:t>Батыстан жел соғады</a:t>
            </a:r>
            <a:r>
              <a:rPr lang="kk-KZ" sz="1200" dirty="0" smtClean="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2-7 </a:t>
            </a:r>
            <a:r>
              <a:rPr lang="kk-KZ" sz="1200" dirty="0" smtClean="0">
                <a:latin typeface="Times New Roman" panose="02020603050405020304" pitchFamily="18" charset="0"/>
                <a:cs typeface="Times New Roman" panose="02020603050405020304" pitchFamily="18" charset="0"/>
              </a:rPr>
              <a:t>м/с. Ауа температурасы түнде 11-13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3374972"/>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a16="http://schemas.microsoft.com/office/drawing/2014/main" xmlns="" val="3583770891"/>
                    </a:ext>
                  </a:extLst>
                </a:gridCol>
                <a:gridCol w="1425868">
                  <a:extLst>
                    <a:ext uri="{9D8B030D-6E8A-4147-A177-3AD203B41FA5}">
                      <a16:colId xmlns:a16="http://schemas.microsoft.com/office/drawing/2014/main" xmlns="" val="1276116030"/>
                    </a:ext>
                  </a:extLst>
                </a:gridCol>
                <a:gridCol w="1353860">
                  <a:extLst>
                    <a:ext uri="{9D8B030D-6E8A-4147-A177-3AD203B41FA5}">
                      <a16:colId xmlns:a16="http://schemas.microsoft.com/office/drawing/2014/main" xmlns=""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744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149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572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095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8811" y="2347422"/>
            <a:ext cx="477104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2026 </a:t>
            </a:r>
            <a:r>
              <a:rPr lang="ru-RU" sz="1200" dirty="0" err="1">
                <a:solidFill>
                  <a:prstClr val="black"/>
                </a:solidFill>
                <a:latin typeface="Times New Roman" panose="02020603050405020304" pitchFamily="18" charset="0"/>
                <a:cs typeface="Times New Roman" panose="02020603050405020304" pitchFamily="18" charset="0"/>
              </a:rPr>
              <a:t>жылғы</a:t>
            </a:r>
            <a:r>
              <a:rPr lang="ru-RU" sz="120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06 </a:t>
            </a:r>
            <a:r>
              <a:rPr lang="kk-KZ" sz="1200" dirty="0" smtClean="0">
                <a:solidFill>
                  <a:prstClr val="black"/>
                </a:solidFill>
                <a:latin typeface="Times New Roman" panose="02020603050405020304" pitchFamily="18" charset="0"/>
                <a:cs typeface="Times New Roman" panose="02020603050405020304" pitchFamily="18" charset="0"/>
              </a:rPr>
              <a:t>маусымда </a:t>
            </a:r>
            <a:r>
              <a:rPr lang="kk-KZ" sz="1200" dirty="0">
                <a:solidFill>
                  <a:prstClr val="black"/>
                </a:solidFill>
                <a:latin typeface="Times New Roman" panose="02020603050405020304" pitchFamily="18" charset="0"/>
                <a:cs typeface="Times New Roman" panose="02020603050405020304" pitchFamily="18" charset="0"/>
              </a:rPr>
              <a:t>түнде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b="1" dirty="0" err="1" smtClean="0">
                <a:solidFill>
                  <a:prstClr val="black"/>
                </a:solidFill>
                <a:latin typeface="Times New Roman" panose="02020603050405020304" pitchFamily="18" charset="0"/>
                <a:cs typeface="Times New Roman" panose="02020603050405020304" pitchFamily="18" charset="0"/>
              </a:rPr>
              <a:t>жиналуына</a:t>
            </a:r>
            <a:r>
              <a:rPr lang="ru-RU"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prstClr val="black"/>
                </a:solidFill>
                <a:latin typeface="Times New Roman" panose="02020603050405020304" pitchFamily="18" charset="0"/>
                <a:cs typeface="Times New Roman" panose="02020603050405020304" pitchFamily="18" charset="0"/>
              </a:rPr>
              <a:t>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 А./Проненко </a:t>
            </a:r>
            <a:r>
              <a:rPr lang="kk-KZ" altLang="ru-RU" sz="1200" b="1" i="1" dirty="0" smtClean="0">
                <a:solidFill>
                  <a:srgbClr val="000000"/>
                </a:solidFill>
                <a:latin typeface="Times New Roman" panose="02020603050405020304" pitchFamily="18" charset="0"/>
                <a:cs typeface="Times New Roman" panose="02020603050405020304" pitchFamily="18" charset="0"/>
              </a:rPr>
              <a:t>В.В.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a:t>
                      </a:r>
                      <a:r>
                        <a:rPr lang="ru-RU" sz="1000" kern="1200">
                          <a:solidFill>
                            <a:schemeClr val="tx1"/>
                          </a:solidFill>
                          <a:effectLst/>
                          <a:latin typeface="Times New Roman" panose="02020603050405020304" pitchFamily="18" charset="0"/>
                          <a:ea typeface="+mn-ea"/>
                          <a:cs typeface="Times New Roman" panose="02020603050405020304" pitchFamily="18" charset="0"/>
                        </a:rPr>
                        <a: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a:solidFill>
                            <a:schemeClr val="tx1"/>
                          </a:solidFill>
                          <a:latin typeface="Times New Roman" panose="02020603050405020304" pitchFamily="18" charset="0"/>
                        </a:rPr>
                        <a:t>шарты </a:t>
                      </a:r>
                      <a:r>
                        <a:rPr lang="kk-KZ" sz="100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46858</TotalTime>
  <Words>548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6940</cp:revision>
  <cp:lastPrinted>2021-07-01T07:38:07Z</cp:lastPrinted>
  <dcterms:created xsi:type="dcterms:W3CDTF">2018-03-27T06:03:00Z</dcterms:created>
  <dcterms:modified xsi:type="dcterms:W3CDTF">2026-06-04T07:40:05Z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